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1"/>
    <p:restoredTop sz="94658"/>
  </p:normalViewPr>
  <p:slideViewPr>
    <p:cSldViewPr snapToGrid="0">
      <p:cViewPr varScale="1">
        <p:scale>
          <a:sx n="120" d="100"/>
          <a:sy n="120" d="100"/>
        </p:scale>
        <p:origin x="1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HK" altLang="en-US"/>
            </a:p>
          </p:txBody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HK" altLang="en-US"/>
            </a:p>
          </p:txBody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HK" altLang="en-US"/>
            </a:p>
          </p:txBody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HK" altLang="en-US"/>
            </a:p>
          </p:txBody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HK" altLang="en-US"/>
            </a:p>
          </p:txBody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HK" altLang="en-US"/>
            </a:p>
          </p:txBody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HK" altLang="en-US"/>
            </a:p>
          </p:txBody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HK" altLang="en-US"/>
            </a:p>
          </p:txBody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HK" altLang="en-US"/>
            </a:p>
          </p:txBody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HK" altLang="en-US"/>
            </a:p>
          </p:txBody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HK" altLang="en-US"/>
            </a:p>
          </p:txBody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HK" altLang="en-US"/>
            </a:p>
          </p:txBody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HK" altLang="en-US"/>
            </a:p>
          </p:txBody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HK" altLang="en-US"/>
            </a:p>
          </p:txBody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HK" altLang="en-US"/>
            </a:p>
          </p:txBody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HK" altLang="en-US"/>
            </a:p>
          </p:txBody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HK" altLang="en-US"/>
            </a:p>
          </p:txBody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HK" altLang="en-US"/>
            </a:p>
          </p:txBody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HK" alt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11/21/25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11/21/25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11/21/25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236AB97-5519-7565-1E8E-873E8DE71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zh-HK" altLang="en-US" dirty="0"/>
              <a:t>現代社會的偶像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BDCFC3A-CB5F-7FDF-77DC-22F83E4ACA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2583878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2D92936-8C9E-FC39-016C-331584547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討論（</a:t>
            </a:r>
            <a:r>
              <a:rPr kumimoji="1" lang="en-US" altLang="zh-HK" dirty="0"/>
              <a:t>1</a:t>
            </a:r>
            <a:r>
              <a:rPr kumimoji="1" lang="en-US" altLang="zh-TW" dirty="0"/>
              <a:t>2</a:t>
            </a:r>
            <a:r>
              <a:rPr kumimoji="1" lang="zh-TW" altLang="en-US" dirty="0"/>
              <a:t>分鐘</a:t>
            </a:r>
            <a:r>
              <a:rPr kumimoji="1" lang="zh-HK" altLang="en-US" dirty="0"/>
              <a:t>）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6869545-F899-D9D4-9ADA-70E2BA436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zh-HK" altLang="en-US" sz="3200" dirty="0"/>
              <a:t>你經歷過哪些上帝的替代品？</a:t>
            </a:r>
            <a:endParaRPr kumimoji="1" lang="en-US" altLang="zh-HK" sz="3200" dirty="0"/>
          </a:p>
          <a:p>
            <a:r>
              <a:rPr kumimoji="1" lang="zh-HK" altLang="en-US" sz="3200" dirty="0"/>
              <a:t>你覺得如何去替換上帝的替代品？</a:t>
            </a:r>
          </a:p>
        </p:txBody>
      </p:sp>
    </p:spTree>
    <p:extLst>
      <p:ext uri="{BB962C8B-B14F-4D97-AF65-F5344CB8AC3E}">
        <p14:creationId xmlns:p14="http://schemas.microsoft.com/office/powerpoint/2010/main" val="433572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56B023-23C7-AE06-9173-146187EC0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道德完善法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113A153-EB58-9C6D-E0C0-F52E5DC15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HK" sz="3200" b="1" dirty="0"/>
              <a:t>“道德主义”的方法</a:t>
            </a:r>
            <a:endParaRPr lang="zh-CN" altLang="zh-HK" sz="3200" dirty="0"/>
          </a:p>
          <a:p>
            <a:r>
              <a:rPr lang="zh-CN" altLang="zh-HK" sz="3200" dirty="0"/>
              <a:t>基本分析：你的问题就是你做了错事。</a:t>
            </a:r>
            <a:r>
              <a:rPr lang="zh-CN" altLang="en-US" sz="3200" dirty="0"/>
              <a:t>行為</a:t>
            </a:r>
            <a:r>
              <a:rPr lang="zh-CN" altLang="zh-HK" sz="3200" dirty="0"/>
              <a:t>悔改！</a:t>
            </a:r>
          </a:p>
          <a:p>
            <a:r>
              <a:rPr lang="zh-CN" altLang="zh-HK" sz="3200" dirty="0"/>
              <a:t>这种方法注重行为，但不够深入。我们需要找出错误行为的根源是什么</a:t>
            </a:r>
          </a:p>
        </p:txBody>
      </p:sp>
    </p:spTree>
    <p:extLst>
      <p:ext uri="{BB962C8B-B14F-4D97-AF65-F5344CB8AC3E}">
        <p14:creationId xmlns:p14="http://schemas.microsoft.com/office/powerpoint/2010/main" val="2484874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F5E4BE4-5E13-3631-B0BC-415DA35EC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心理按摩法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123571C-D9A2-3512-EB54-A76D0AC534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zh-HK" sz="2400" dirty="0"/>
              <a:t>基本分析：你的问题是你没有看到你多么有价值。要开心！</a:t>
            </a:r>
          </a:p>
          <a:p>
            <a:r>
              <a:rPr lang="zh-CN" altLang="zh-HK" sz="2400" dirty="0"/>
              <a:t>这种“提高自尊”的方法关注情绪，情绪似乎比行为更深入，但这种方法还不够深入。我们需要找出我们这些消极情绪的根源是什么？仅仅告诉一个人或自己“上帝爱你，要开心点”事不够的，因为你还在坚持一种信仰：“就算上帝爱你也不够，因为你还没有得到这个你珍爱的东西，所以你还是个失败者”。你必须破除这个假信仰。如何破除？悔改自己隐藏的罪，就是你的偶像。</a:t>
            </a:r>
          </a:p>
        </p:txBody>
      </p:sp>
    </p:spTree>
    <p:extLst>
      <p:ext uri="{BB962C8B-B14F-4D97-AF65-F5344CB8AC3E}">
        <p14:creationId xmlns:p14="http://schemas.microsoft.com/office/powerpoint/2010/main" val="1470293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4CBDB3-820F-427F-AFF4-C7D5AC455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福音大能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D3F62BC-A118-26D7-849B-0742F871A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zh-HK" sz="2800" dirty="0"/>
              <a:t>基本分析：你的问题是你指望基督之外的东西带给你幸福。你一直在崇拜偶像，拒绝真神。你要悔改，然后喜乐！</a:t>
            </a:r>
          </a:p>
          <a:p>
            <a:r>
              <a:rPr lang="zh-CN" altLang="zh-HK" sz="2800" dirty="0"/>
              <a:t>这直接指出人内心的问题，各种罪行和糟糕感觉下面隐藏的真正的罪。我们的问题是我们把自己交到偶像的手中任其摆布。每个偶像——信仰体系都是试图靠工作救赎自己，都把我们困在“律法之下”。</a:t>
            </a:r>
          </a:p>
        </p:txBody>
      </p:sp>
    </p:spTree>
    <p:extLst>
      <p:ext uri="{BB962C8B-B14F-4D97-AF65-F5344CB8AC3E}">
        <p14:creationId xmlns:p14="http://schemas.microsoft.com/office/powerpoint/2010/main" val="1656283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4F5BC5-7553-A74A-C4FA-28D17A1D4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福音大能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F9D51DC-9EC7-14E0-AB7C-7AACE1497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zh-HK" sz="2800" dirty="0"/>
              <a:t>要除掉偶像，你必须学习以基督为乐，思想他用什么替代你内心的偶像。每当你发现自己的内心纠结于某种不顺服、苦楚、诱惑、焦虑、愤怒的时候，问自己</a:t>
            </a:r>
            <a:r>
              <a:rPr lang="zh-TW" altLang="en-US" sz="2800" dirty="0"/>
              <a:t>：</a:t>
            </a:r>
            <a:endParaRPr lang="en-US" altLang="zh-CN" sz="2800" dirty="0"/>
          </a:p>
          <a:p>
            <a:r>
              <a:rPr lang="zh-CN" altLang="zh-HK" sz="2800" dirty="0"/>
              <a:t>1、这一切是如何因我内心过度的欲望引起的？这些东西只有耶稣才能真正给我；2、我在其他地方寻求幸福，而基督是如何给我需要的一切？然后思考他为你做的事以及他给你的礼物，并因此而喜乐。</a:t>
            </a:r>
          </a:p>
        </p:txBody>
      </p:sp>
    </p:spTree>
    <p:extLst>
      <p:ext uri="{BB962C8B-B14F-4D97-AF65-F5344CB8AC3E}">
        <p14:creationId xmlns:p14="http://schemas.microsoft.com/office/powerpoint/2010/main" val="312812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1D9D9C-0547-A135-125C-C839B4267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報告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6967E83-3146-3D2D-B9E8-79B8E48E0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zh-HK" altLang="en-US" sz="2800" dirty="0"/>
              <a:t>購買書（</a:t>
            </a:r>
            <a:r>
              <a:rPr kumimoji="1" lang="en-US" altLang="zh-HK" sz="2800" dirty="0"/>
              <a:t>1</a:t>
            </a:r>
            <a:r>
              <a:rPr kumimoji="1" lang="en-US" altLang="zh-TW" sz="2800" dirty="0"/>
              <a:t>0</a:t>
            </a:r>
            <a:r>
              <a:rPr kumimoji="1" lang="zh-TW" altLang="en-US" sz="2800" dirty="0"/>
              <a:t>本</a:t>
            </a:r>
            <a:r>
              <a:rPr kumimoji="1" lang="zh-HK" altLang="en-US" sz="2800" dirty="0"/>
              <a:t>）、先到先得</a:t>
            </a:r>
            <a:endParaRPr kumimoji="1" lang="en-US" altLang="zh-HK" sz="2800" dirty="0"/>
          </a:p>
          <a:p>
            <a:r>
              <a:rPr kumimoji="1" lang="zh-HK" altLang="en-US" sz="2800" dirty="0"/>
              <a:t>邀請</a:t>
            </a:r>
            <a:r>
              <a:rPr kumimoji="1" lang="en-US" altLang="zh-HK" sz="2800" dirty="0"/>
              <a:t>3</a:t>
            </a:r>
            <a:r>
              <a:rPr kumimoji="1" lang="zh-HK" altLang="en-US" sz="2800" dirty="0"/>
              <a:t>位參與最後一次分享（</a:t>
            </a:r>
            <a:r>
              <a:rPr kumimoji="1" lang="en-US" altLang="zh-HK" sz="2800" dirty="0"/>
              <a:t>5</a:t>
            </a:r>
            <a:r>
              <a:rPr kumimoji="1" lang="zh-HK" altLang="en-US" sz="2800" dirty="0"/>
              <a:t>分鐘）</a:t>
            </a:r>
          </a:p>
        </p:txBody>
      </p:sp>
    </p:spTree>
    <p:extLst>
      <p:ext uri="{BB962C8B-B14F-4D97-AF65-F5344CB8AC3E}">
        <p14:creationId xmlns:p14="http://schemas.microsoft.com/office/powerpoint/2010/main" val="1904656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C037B6-0FB8-4F2D-005E-61A9F7C61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讚美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2CBC8C3-283E-0A83-BB3F-9531924BA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" altLang="zh-HK" dirty="0"/>
              <a:t>https://</a:t>
            </a:r>
            <a:r>
              <a:rPr kumimoji="1" lang="en" altLang="zh-HK" dirty="0" err="1"/>
              <a:t>www.youtube.com</a:t>
            </a:r>
            <a:r>
              <a:rPr kumimoji="1" lang="en" altLang="zh-HK" dirty="0"/>
              <a:t>/</a:t>
            </a:r>
            <a:r>
              <a:rPr kumimoji="1" lang="en" altLang="zh-HK" dirty="0" err="1"/>
              <a:t>watch?v</a:t>
            </a:r>
            <a:r>
              <a:rPr kumimoji="1" lang="en" altLang="zh-HK" dirty="0"/>
              <a:t>=O4Y_gjL4hKY&amp;list=RDO4Y_gjL4hKY&amp;start_radio=1</a:t>
            </a:r>
            <a:endParaRPr kumimoji="1"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739545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4BD7ED-03FC-9C1B-EC65-B9DC2719D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主義偶像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45583AA-8592-621B-5944-635248E8B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zh-HK" sz="3200" dirty="0"/>
              <a:t>法西斯主义将特定种族和国家文化作为偶像；</a:t>
            </a:r>
          </a:p>
          <a:p>
            <a:r>
              <a:rPr lang="zh-CN" altLang="zh-HK" sz="3200" dirty="0"/>
              <a:t>社会主义将国家和阶级作为偶像；</a:t>
            </a:r>
          </a:p>
          <a:p>
            <a:r>
              <a:rPr lang="zh-CN" altLang="zh-HK" sz="3200" dirty="0"/>
              <a:t>资本主义将市场作为偶像；</a:t>
            </a:r>
          </a:p>
          <a:p>
            <a:r>
              <a:rPr lang="zh-CN" altLang="zh-HK" sz="3200" dirty="0"/>
              <a:t>相对主义将自己的意识和内在情感作为偶像；</a:t>
            </a:r>
          </a:p>
          <a:p>
            <a:r>
              <a:rPr lang="zh-CN" altLang="zh-HK" sz="3200" dirty="0"/>
              <a:t>经验主义将自然和科学研究作为偶像；</a:t>
            </a:r>
          </a:p>
        </p:txBody>
      </p:sp>
    </p:spTree>
    <p:extLst>
      <p:ext uri="{BB962C8B-B14F-4D97-AF65-F5344CB8AC3E}">
        <p14:creationId xmlns:p14="http://schemas.microsoft.com/office/powerpoint/2010/main" val="3821025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4F1D0F-5749-09B4-9633-CEC495C18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HK" dirty="0"/>
              <a:t>上帝代替品</a:t>
            </a:r>
            <a:r>
              <a:rPr lang="en-US" altLang="zh-TW" dirty="0"/>
              <a:t>1</a:t>
            </a:r>
            <a:endParaRPr kumimoji="1" lang="zh-HK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7B6FD5C-1675-0397-9141-53BA0410C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HK" sz="2800" dirty="0"/>
              <a:t>如果你以配偶或伴侣作为人生及自我身份的中心，那么你将会在情感上倚赖、嫉妒和试图控制对方。对方的问题会对你造成极大的压力。</a:t>
            </a:r>
          </a:p>
          <a:p>
            <a:r>
              <a:rPr lang="en-US" altLang="zh-HK" sz="2800" dirty="0" err="1"/>
              <a:t>如果你以家庭和孩子作为人生及自我身份的中心</a:t>
            </a:r>
            <a:r>
              <a:rPr lang="zh-CN" altLang="zh-HK" sz="2800" dirty="0"/>
              <a:t>，</a:t>
            </a:r>
            <a:r>
              <a:rPr lang="en-US" altLang="zh-HK" sz="2800" dirty="0" err="1"/>
              <a:t>那么你</a:t>
            </a:r>
            <a:r>
              <a:rPr lang="zh-CN" altLang="zh-HK" sz="2800" dirty="0"/>
              <a:t>会试图透过你的孩子来过生活，直到他们痛恨你或完全失去自我。最坏的情况是，当他们不讨你喜欢时，你可能会虐待他们。</a:t>
            </a:r>
            <a:endParaRPr lang="zh-TW" altLang="zh-HK" sz="2800" dirty="0"/>
          </a:p>
        </p:txBody>
      </p:sp>
    </p:spTree>
    <p:extLst>
      <p:ext uri="{BB962C8B-B14F-4D97-AF65-F5344CB8AC3E}">
        <p14:creationId xmlns:p14="http://schemas.microsoft.com/office/powerpoint/2010/main" val="1898266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2E3546-3AD3-30A4-1FD9-DF31A25F4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HK" dirty="0"/>
              <a:t>上帝代替品</a:t>
            </a:r>
            <a:r>
              <a:rPr lang="en-US" altLang="zh-TW" dirty="0"/>
              <a:t>2</a:t>
            </a:r>
            <a:endParaRPr kumimoji="1" lang="zh-HK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1063D0E-38E2-7C11-EB01-472D1389C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zh-HK" sz="2800" dirty="0"/>
              <a:t>如果你以工作和事业作为人生及自我身份的中心，那么你将会变成一个工作狂，一个无趣又肤浅的人。最坏的情况是，你会失去你的家庭和朋友，而且如果你的事业状况变差，你就会陷入极深的沮丧。</a:t>
            </a:r>
          </a:p>
          <a:p>
            <a:r>
              <a:rPr lang="en-US" altLang="zh-HK" sz="2800" dirty="0" err="1"/>
              <a:t>如果你以金钱和物质作为人生及自我身份的中心</a:t>
            </a:r>
            <a:r>
              <a:rPr lang="zh-CN" altLang="zh-HK" sz="2800" dirty="0"/>
              <a:t>，</a:t>
            </a:r>
            <a:r>
              <a:rPr lang="en-US" altLang="zh-HK" sz="2800" dirty="0" err="1"/>
              <a:t>那么你</a:t>
            </a:r>
            <a:r>
              <a:rPr lang="zh-CN" altLang="zh-HK" sz="2800" dirty="0"/>
              <a:t>将会被自己对金钱的担忧或嫉妒所蚕食。你会愿意去做不道德的事以维持你的生活方式，而最终这将毁掉你的生命。</a:t>
            </a:r>
            <a:endParaRPr lang="zh-TW" altLang="zh-HK" sz="2800" dirty="0"/>
          </a:p>
        </p:txBody>
      </p:sp>
    </p:spTree>
    <p:extLst>
      <p:ext uri="{BB962C8B-B14F-4D97-AF65-F5344CB8AC3E}">
        <p14:creationId xmlns:p14="http://schemas.microsoft.com/office/powerpoint/2010/main" val="3014291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25BA36-D7A3-D44E-E030-E285BBAC2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HK" dirty="0"/>
              <a:t>上帝代替品</a:t>
            </a:r>
            <a:r>
              <a:rPr lang="en-US" altLang="zh-TW" dirty="0"/>
              <a:t>3</a:t>
            </a:r>
            <a:endParaRPr kumimoji="1" lang="zh-HK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0A3A2BB-052B-CB10-D704-0ADDE2D04E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HK" sz="2800" dirty="0" err="1"/>
              <a:t>如果你以享乐、满足和舒适作为人生及自我身份的中心</a:t>
            </a:r>
            <a:r>
              <a:rPr lang="zh-CN" altLang="zh-HK" sz="2800" dirty="0"/>
              <a:t>，那么你将会发现自己逐步沉溺于某些事物中。你会因为想要避免生活中的困难而被捆绑在一些“逃避计划”中。</a:t>
            </a:r>
            <a:endParaRPr lang="zh-TW" altLang="zh-HK" sz="2800" dirty="0"/>
          </a:p>
          <a:p>
            <a:r>
              <a:rPr lang="en-US" altLang="zh-HK" sz="2800" dirty="0" err="1"/>
              <a:t>如果你以一些关系和别人的认可作为人生及自我身份的中</a:t>
            </a:r>
            <a:r>
              <a:rPr lang="zh-CN" altLang="zh-HK" sz="2800" dirty="0"/>
              <a:t>心，那么你将会经常被批评所伤，并因此总是失去朋友你会害怕得罪别人，因此你反而成为一个无用的朋友。</a:t>
            </a:r>
            <a:endParaRPr lang="zh-TW" altLang="zh-HK" sz="2800" dirty="0"/>
          </a:p>
        </p:txBody>
      </p:sp>
    </p:spTree>
    <p:extLst>
      <p:ext uri="{BB962C8B-B14F-4D97-AF65-F5344CB8AC3E}">
        <p14:creationId xmlns:p14="http://schemas.microsoft.com/office/powerpoint/2010/main" val="2719119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B85CD6-B4A4-4BBF-74DF-1039EF4FD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HK" dirty="0"/>
              <a:t>上帝代替品</a:t>
            </a:r>
            <a:r>
              <a:rPr lang="en-US" altLang="zh-TW" dirty="0"/>
              <a:t>4</a:t>
            </a:r>
            <a:endParaRPr kumimoji="1" lang="zh-HK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07FC3FD-84B4-7391-74E9-3CF3D1880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HK" sz="2800" dirty="0" err="1"/>
              <a:t>如果你以某种“崇高的理想”作为人生及自我身份的中</a:t>
            </a:r>
            <a:r>
              <a:rPr lang="zh-CN" altLang="zh-HK" sz="2800" dirty="0"/>
              <a:t>心，那么你将会把这世界分成“好的”和“坏的”，并把你的对手妖魔化。但令人感到讽刺的是，你将会被你的敌人所控制；如果没有他们，你反而会失去目标。</a:t>
            </a:r>
            <a:endParaRPr lang="zh-TW" altLang="zh-HK" sz="2800" dirty="0"/>
          </a:p>
          <a:p>
            <a:r>
              <a:rPr lang="zh-CN" altLang="zh-HK" sz="2800" dirty="0"/>
              <a:t>如果你以宗教和道德作为人生及自我身份的中心，那么当你活出自己的标准时，你将会变得骄傲、自义和残忍。但当你无法活出自己的标准时，你的罪恶感就会完全击倒你。</a:t>
            </a:r>
          </a:p>
        </p:txBody>
      </p:sp>
    </p:spTree>
    <p:extLst>
      <p:ext uri="{BB962C8B-B14F-4D97-AF65-F5344CB8AC3E}">
        <p14:creationId xmlns:p14="http://schemas.microsoft.com/office/powerpoint/2010/main" val="2331231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676D8AF-4C8F-5E65-C34A-4F527CF78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HK" dirty="0"/>
              <a:t>上帝代替品</a:t>
            </a:r>
            <a:r>
              <a:rPr lang="en-US" altLang="zh-TW" dirty="0"/>
              <a:t>5</a:t>
            </a:r>
            <a:endParaRPr kumimoji="1" lang="zh-HK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E72DE0B-BF91-7D16-9A3E-C6EC4E84E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zh-HK" sz="2800" b="1" dirty="0"/>
              <a:t>神学偶像</a:t>
            </a:r>
            <a:r>
              <a:rPr lang="zh-CN" altLang="zh-HK" sz="2800" dirty="0"/>
              <a:t>——错误的教义导致对上帝错误的看法，最终使我们所敬拜的对象变成假神。</a:t>
            </a:r>
          </a:p>
          <a:p>
            <a:r>
              <a:rPr lang="zh-CN" altLang="zh-HK" sz="2800" b="1" dirty="0"/>
              <a:t>性偶像</a:t>
            </a:r>
            <a:r>
              <a:rPr lang="zh-CN" altLang="zh-HK" sz="2800" dirty="0"/>
              <a:t>——寻求亲密感和被接纳，包括对自己、伴侣形体的理想主义，或是爱情上的理想主义。</a:t>
            </a:r>
          </a:p>
          <a:p>
            <a:r>
              <a:rPr lang="zh-CN" altLang="zh-HK" sz="2800" b="1" dirty="0"/>
              <a:t>政治和经济偶像</a:t>
            </a:r>
            <a:r>
              <a:rPr lang="zh-CN" altLang="zh-HK" sz="2800" dirty="0"/>
              <a:t>——包括左派、右派以及自由主义等意识形态，作为唯一解决之道，将他们绝对化，神化或魔鬼化。</a:t>
            </a:r>
          </a:p>
        </p:txBody>
      </p:sp>
    </p:spTree>
    <p:extLst>
      <p:ext uri="{BB962C8B-B14F-4D97-AF65-F5344CB8AC3E}">
        <p14:creationId xmlns:p14="http://schemas.microsoft.com/office/powerpoint/2010/main" val="3250928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A8A7A5-054E-1A93-4214-FC48A1D02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HK" dirty="0"/>
              <a:t>上帝代替品</a:t>
            </a:r>
            <a:r>
              <a:rPr lang="en-US" altLang="zh-TW" dirty="0"/>
              <a:t>6</a:t>
            </a:r>
            <a:endParaRPr kumimoji="1" lang="zh-HK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F4DF7E1-10FB-0867-698D-8F347BF4D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zh-HK" sz="2800" b="1" dirty="0"/>
              <a:t>关系偶像</a:t>
            </a:r>
            <a:r>
              <a:rPr lang="zh-CN" altLang="zh-HK" sz="2800" dirty="0"/>
              <a:t>——有互相依附（</a:t>
            </a:r>
            <a:r>
              <a:rPr lang="en-US" altLang="zh-HK" sz="2800" dirty="0"/>
              <a:t>code pendency</a:t>
            </a:r>
            <a:r>
              <a:rPr lang="zh-CN" altLang="zh-HK" sz="2800" dirty="0"/>
              <a:t>）心理现象、功能异常的家庭系统，或透过儿女来过自己的人生。</a:t>
            </a:r>
            <a:endParaRPr lang="zh-TW" altLang="zh-HK" sz="2800" dirty="0"/>
          </a:p>
          <a:p>
            <a:r>
              <a:rPr lang="zh-CN" altLang="zh-HK" sz="2800" b="1" dirty="0"/>
              <a:t>宗教偶像</a:t>
            </a:r>
            <a:r>
              <a:rPr lang="zh-CN" altLang="zh-HK" sz="2800" dirty="0"/>
              <a:t>——道德主义，律法注意，或以成功和恩赐为偶像，或以宗教之名滥用权力。</a:t>
            </a:r>
          </a:p>
          <a:p>
            <a:r>
              <a:rPr lang="zh-CN" altLang="zh-HK" sz="2800" b="1" dirty="0"/>
              <a:t>文化偶像</a:t>
            </a:r>
            <a:r>
              <a:rPr lang="zh-CN" altLang="zh-HK" sz="2800" dirty="0"/>
              <a:t>——如极端个人主义：把个人的好恶作为偶像，牺牲团体利益。又比如羞耻文化：把家族或宗教视为偶像，牺牲个人的权益。</a:t>
            </a:r>
          </a:p>
        </p:txBody>
      </p:sp>
    </p:spTree>
    <p:extLst>
      <p:ext uri="{BB962C8B-B14F-4D97-AF65-F5344CB8AC3E}">
        <p14:creationId xmlns:p14="http://schemas.microsoft.com/office/powerpoint/2010/main" val="1706931529"/>
      </p:ext>
    </p:extLst>
  </p:cSld>
  <p:clrMapOvr>
    <a:masterClrMapping/>
  </p:clrMapOvr>
</p:sld>
</file>

<file path=ppt/theme/theme1.xml><?xml version="1.0" encoding="utf-8"?>
<a:theme xmlns:a="http://schemas.openxmlformats.org/drawingml/2006/main" name="地圖集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地圖集</Template>
  <TotalTime>49</TotalTime>
  <Words>1075</Words>
  <Application>Microsoft Macintosh PowerPoint</Application>
  <PresentationFormat>寬螢幕</PresentationFormat>
  <Paragraphs>48</Paragraphs>
  <Slides>15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19" baseType="lpstr">
      <vt:lpstr>Calibri Light</vt:lpstr>
      <vt:lpstr>Rockwell</vt:lpstr>
      <vt:lpstr>Wingdings</vt:lpstr>
      <vt:lpstr>地圖集</vt:lpstr>
      <vt:lpstr>現代社會的偶像</vt:lpstr>
      <vt:lpstr>讚美</vt:lpstr>
      <vt:lpstr>主義偶像</vt:lpstr>
      <vt:lpstr>上帝代替品1</vt:lpstr>
      <vt:lpstr>上帝代替品2</vt:lpstr>
      <vt:lpstr>上帝代替品3</vt:lpstr>
      <vt:lpstr>上帝代替品4</vt:lpstr>
      <vt:lpstr>上帝代替品5</vt:lpstr>
      <vt:lpstr>上帝代替品6</vt:lpstr>
      <vt:lpstr>討論（12分鐘）</vt:lpstr>
      <vt:lpstr>道德完善法</vt:lpstr>
      <vt:lpstr>心理按摩法</vt:lpstr>
      <vt:lpstr>福音大能</vt:lpstr>
      <vt:lpstr>福音大能</vt:lpstr>
      <vt:lpstr>報告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XI, Wenfeng</dc:creator>
  <cp:lastModifiedBy>XI, Wenfeng</cp:lastModifiedBy>
  <cp:revision>10</cp:revision>
  <dcterms:created xsi:type="dcterms:W3CDTF">2025-11-13T07:19:26Z</dcterms:created>
  <dcterms:modified xsi:type="dcterms:W3CDTF">2025-11-21T01:25:59Z</dcterms:modified>
</cp:coreProperties>
</file>